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2" r:id="rId2"/>
  </p:sldMasterIdLst>
  <p:notesMasterIdLst>
    <p:notesMasterId r:id="rId9"/>
  </p:notesMasterIdLst>
  <p:handoutMasterIdLst>
    <p:handoutMasterId r:id="rId10"/>
  </p:handoutMasterIdLst>
  <p:sldIdLst>
    <p:sldId id="256" r:id="rId3"/>
    <p:sldId id="270" r:id="rId4"/>
    <p:sldId id="269" r:id="rId5"/>
    <p:sldId id="271" r:id="rId6"/>
    <p:sldId id="261" r:id="rId7"/>
    <p:sldId id="272" r:id="rId8"/>
  </p:sldIdLst>
  <p:sldSz cx="1218882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0" d="100"/>
          <a:sy n="80" d="100"/>
        </p:scale>
        <p:origin x="58" y="206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8/23/2016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8/23/2016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>
          <a:xfrm>
            <a:off x="74612" y="521207"/>
            <a:ext cx="12039600" cy="5447017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top graphic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3" name="bottom graphic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8/23/2016</a:t>
            </a:fld>
            <a:endParaRPr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49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8/23/2016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782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8/23/2016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03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8/23/2016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8/23/2016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87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8/23/2016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06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8/23/2016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676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8/23/2016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19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8/23/2016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96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8/23/2016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386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8/23/2016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84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0" name="top graphic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8/23/2016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088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6612" y="1905000"/>
            <a:ext cx="10439400" cy="2667000"/>
          </a:xfrm>
        </p:spPr>
        <p:txBody>
          <a:bodyPr>
            <a:norm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buClr>
                <a:srgbClr val="404040"/>
              </a:buClr>
              <a:buSzPct val="100000"/>
            </a:pPr>
            <a:r>
              <a:rPr lang="en-US" sz="7200" dirty="0">
                <a:solidFill>
                  <a:schemeClr val="tx2"/>
                </a:solidFill>
              </a:rPr>
              <a:t>Ezekiel 11-12</a:t>
            </a:r>
            <a:br>
              <a:rPr lang="en-US" sz="7200" dirty="0">
                <a:solidFill>
                  <a:schemeClr val="tx2"/>
                </a:solidFill>
              </a:rPr>
            </a:br>
            <a:br>
              <a:rPr lang="en-US" sz="7200" dirty="0">
                <a:solidFill>
                  <a:schemeClr val="tx2"/>
                </a:solidFill>
              </a:rPr>
            </a:br>
            <a:r>
              <a:rPr lang="en-US" sz="2800" i="1" dirty="0">
                <a:solidFill>
                  <a:srgbClr val="000000"/>
                </a:solidFill>
                <a:effectLst/>
                <a:ea typeface="+mn-ea"/>
                <a:cs typeface="+mn-cs"/>
              </a:rPr>
              <a:t>“Prophesy against them, son of man, prophesy!” (Ezekiel 11:4)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dirty="0">
                <a:solidFill>
                  <a:srgbClr val="00FF00"/>
                </a:solidFill>
              </a:rPr>
              <a:t>Ezekiel 11: Words, Phrases, Concepts Repeated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876" y="2438400"/>
            <a:ext cx="9143538" cy="350520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“The city is the pot and we are the flesh…” (11:3, 7, 11)</a:t>
            </a:r>
          </a:p>
          <a:p>
            <a:r>
              <a:rPr lang="en-US" dirty="0">
                <a:solidFill>
                  <a:schemeClr val="tx2"/>
                </a:solidFill>
              </a:rPr>
              <a:t>“thus says the Lord…” (11:5, 7, 16, 17)</a:t>
            </a:r>
          </a:p>
          <a:p>
            <a:r>
              <a:rPr lang="en-US" dirty="0">
                <a:solidFill>
                  <a:schemeClr val="tx2"/>
                </a:solidFill>
              </a:rPr>
              <a:t>Judgement (11:9, 11, 21)</a:t>
            </a:r>
          </a:p>
          <a:p>
            <a:r>
              <a:rPr lang="en-US" dirty="0">
                <a:solidFill>
                  <a:schemeClr val="tx2"/>
                </a:solidFill>
              </a:rPr>
              <a:t>God saying “I will” (11:8, 9, 10, 11, 17, 19, 21)</a:t>
            </a:r>
          </a:p>
          <a:p>
            <a:r>
              <a:rPr lang="en-US" dirty="0">
                <a:solidFill>
                  <a:schemeClr val="tx2"/>
                </a:solidFill>
              </a:rPr>
              <a:t>“Lifted up…” “Went up” (11:1, 22, 23, 24)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965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solidFill>
                  <a:srgbClr val="00FF00"/>
                </a:solidFill>
              </a:rPr>
              <a:t>Ezekiel 11: Denouncing the Leaders of Judah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876" y="2362200"/>
            <a:ext cx="9143538" cy="365760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The Leaders of the People (11:1-3)</a:t>
            </a:r>
          </a:p>
          <a:p>
            <a:r>
              <a:rPr lang="en-US" dirty="0">
                <a:solidFill>
                  <a:schemeClr val="tx2"/>
                </a:solidFill>
              </a:rPr>
              <a:t>“Prophesy against them!” (11:4-13)</a:t>
            </a:r>
          </a:p>
          <a:p>
            <a:r>
              <a:rPr lang="en-US" dirty="0" err="1">
                <a:solidFill>
                  <a:schemeClr val="tx2"/>
                </a:solidFill>
              </a:rPr>
              <a:t>Pelatiah</a:t>
            </a:r>
            <a:r>
              <a:rPr lang="en-US" dirty="0">
                <a:solidFill>
                  <a:schemeClr val="tx2"/>
                </a:solidFill>
              </a:rPr>
              <a:t> Dies and Ezekiel’s Reaction (11:14)</a:t>
            </a:r>
          </a:p>
          <a:p>
            <a:r>
              <a:rPr lang="en-US" dirty="0">
                <a:solidFill>
                  <a:schemeClr val="tx2"/>
                </a:solidFill>
              </a:rPr>
              <a:t>God Answers Ezekiel’s Concern (11:15-21)</a:t>
            </a:r>
          </a:p>
          <a:p>
            <a:r>
              <a:rPr lang="en-US" dirty="0">
                <a:solidFill>
                  <a:schemeClr val="tx2"/>
                </a:solidFill>
              </a:rPr>
              <a:t>The Glory of the Lord departs (11:22-25)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06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dirty="0">
                <a:solidFill>
                  <a:srgbClr val="00FF00"/>
                </a:solidFill>
              </a:rPr>
              <a:t>Ezekiel 12: Words, Phrases, Concepts Repeated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876" y="2286000"/>
            <a:ext cx="9143538" cy="373380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“Thus says the Lord” or variations 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	(12:1, 8, 10, 17, 19, 21, 23, 26, 28)</a:t>
            </a:r>
          </a:p>
          <a:p>
            <a:r>
              <a:rPr lang="en-US" dirty="0">
                <a:solidFill>
                  <a:schemeClr val="tx2"/>
                </a:solidFill>
              </a:rPr>
              <a:t>“rebellious house…” (12:2, 3, 9, 25)</a:t>
            </a:r>
          </a:p>
          <a:p>
            <a:r>
              <a:rPr lang="en-US" dirty="0">
                <a:solidFill>
                  <a:schemeClr val="tx2"/>
                </a:solidFill>
              </a:rPr>
              <a:t>“in their sight” (12:3, 4, 5, 6, 7) </a:t>
            </a:r>
          </a:p>
          <a:p>
            <a:r>
              <a:rPr lang="en-US" dirty="0">
                <a:solidFill>
                  <a:schemeClr val="tx2"/>
                </a:solidFill>
              </a:rPr>
              <a:t>“set you as a sign…” (12:6, 11)</a:t>
            </a:r>
          </a:p>
          <a:p>
            <a:r>
              <a:rPr lang="en-US" dirty="0">
                <a:solidFill>
                  <a:schemeClr val="tx2"/>
                </a:solidFill>
              </a:rPr>
              <a:t>“you will know that I am the Lord….” (12:15, 16, 20)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25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FF00"/>
                </a:solidFill>
              </a:rPr>
              <a:t>Two Symbolic Actions (12:1-20)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The Exile Going Out (12:3-16)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2"/>
                </a:solidFill>
              </a:rPr>
              <a:t>The Purpose (12:1-2, 3b)</a:t>
            </a:r>
          </a:p>
          <a:p>
            <a:r>
              <a:rPr lang="en-US" dirty="0">
                <a:solidFill>
                  <a:schemeClr val="tx2"/>
                </a:solidFill>
              </a:rPr>
              <a:t>The Action (12:3-7)</a:t>
            </a:r>
          </a:p>
          <a:p>
            <a:r>
              <a:rPr lang="en-US" dirty="0">
                <a:solidFill>
                  <a:schemeClr val="tx2"/>
                </a:solidFill>
              </a:rPr>
              <a:t>The Reaction (12:8-9)</a:t>
            </a:r>
          </a:p>
          <a:p>
            <a:r>
              <a:rPr lang="en-US" dirty="0">
                <a:solidFill>
                  <a:schemeClr val="tx2"/>
                </a:solidFill>
              </a:rPr>
              <a:t>The Explanation (12:10-14)</a:t>
            </a:r>
          </a:p>
          <a:p>
            <a:r>
              <a:rPr lang="en-US" dirty="0">
                <a:solidFill>
                  <a:schemeClr val="tx2"/>
                </a:solidFill>
              </a:rPr>
              <a:t>The Result (12:15-16)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i="1" dirty="0">
                <a:solidFill>
                  <a:schemeClr val="tx2"/>
                </a:solidFill>
              </a:rPr>
              <a:t>“</a:t>
            </a:r>
            <a:r>
              <a:rPr lang="en-US" b="1" i="1" dirty="0">
                <a:solidFill>
                  <a:schemeClr val="tx2"/>
                </a:solidFill>
              </a:rPr>
              <a:t>They will know that I am the Lord…”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The Suffering Citizens (12:18-20)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The Action (12:18)</a:t>
            </a:r>
          </a:p>
          <a:p>
            <a:r>
              <a:rPr lang="en-US" dirty="0">
                <a:solidFill>
                  <a:schemeClr val="tx2"/>
                </a:solidFill>
              </a:rPr>
              <a:t>The Explanation (12:19-20a)</a:t>
            </a:r>
          </a:p>
          <a:p>
            <a:r>
              <a:rPr lang="en-US" dirty="0">
                <a:solidFill>
                  <a:schemeClr val="tx2"/>
                </a:solidFill>
              </a:rPr>
              <a:t>The Result (12:20b)</a:t>
            </a:r>
          </a:p>
          <a:p>
            <a:endParaRPr lang="en-US" sz="10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b="1" i="1" dirty="0">
                <a:solidFill>
                  <a:schemeClr val="tx2"/>
                </a:solidFill>
              </a:rPr>
              <a:t>“You will know that I am the Lord…”</a:t>
            </a:r>
          </a:p>
          <a:p>
            <a:pPr marL="0" indent="0">
              <a:buNone/>
            </a:pPr>
            <a:endParaRPr lang="en-US" i="1" dirty="0">
              <a:solidFill>
                <a:schemeClr val="tx2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5931632" y="2069123"/>
            <a:ext cx="10380" cy="3962401"/>
          </a:xfrm>
          <a:prstGeom prst="line">
            <a:avLst/>
          </a:prstGeom>
          <a:ln w="28575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614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FF00"/>
                </a:solidFill>
              </a:rPr>
              <a:t>Two Sayings Corrected (12:21-28)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2101361"/>
            <a:ext cx="4419599" cy="685801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“The days are long and every vision fails” (12:21-25)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95599"/>
            <a:ext cx="4419599" cy="3124201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The saying and what it meant to the people (12:21-22)</a:t>
            </a:r>
          </a:p>
          <a:p>
            <a:r>
              <a:rPr lang="en-US" dirty="0">
                <a:solidFill>
                  <a:schemeClr val="tx2"/>
                </a:solidFill>
              </a:rPr>
              <a:t>God’s corrective action (12:23-25)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tx2"/>
                </a:solidFill>
              </a:rPr>
              <a:t>“I will speak…” (God)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tx2"/>
                </a:solidFill>
              </a:rPr>
              <a:t>“I will perform…” (God)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8671" y="2101361"/>
            <a:ext cx="4419599" cy="685801"/>
          </a:xfrm>
        </p:spPr>
        <p:txBody>
          <a:bodyPr>
            <a:normAutofit fontScale="92500"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“The vision that he sees is for many years from now…” (12:26-28)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3" y="2895599"/>
            <a:ext cx="4419599" cy="3429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The saying and what it meant to the people (12:26-27)</a:t>
            </a:r>
          </a:p>
          <a:p>
            <a:r>
              <a:rPr lang="en-US" dirty="0">
                <a:solidFill>
                  <a:schemeClr val="tx2"/>
                </a:solidFill>
              </a:rPr>
              <a:t>God’s corrective action (12:28)</a:t>
            </a:r>
          </a:p>
          <a:p>
            <a:endParaRPr lang="en-US" b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tx2"/>
                </a:solidFill>
              </a:rPr>
              <a:t>“None of My words will be delayed any longer…” (God)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tx2"/>
                </a:solidFill>
              </a:rPr>
              <a:t>The “word I speak will be performed…” (God)</a:t>
            </a:r>
          </a:p>
          <a:p>
            <a:endParaRPr lang="en-US" b="1" dirty="0">
              <a:solidFill>
                <a:schemeClr val="tx2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5931632" y="2069123"/>
            <a:ext cx="10380" cy="3962401"/>
          </a:xfrm>
          <a:prstGeom prst="line">
            <a:avLst/>
          </a:prstGeom>
          <a:ln w="28575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5178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iped Border 16x9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1C9EA2-3281-42E8-8199-7076EBA4928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Striped black border presentation (widescreen)</Template>
  <TotalTime>0</TotalTime>
  <Words>350</Words>
  <Application>Microsoft Office PowerPoint</Application>
  <PresentationFormat>Custom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Euphemia</vt:lpstr>
      <vt:lpstr>Striped Border 16x9</vt:lpstr>
      <vt:lpstr>Ezekiel 11-12  “Prophesy against them, son of man, prophesy!” (Ezekiel 11:4)</vt:lpstr>
      <vt:lpstr>Ezekiel 11: Words, Phrases, Concepts Repeated</vt:lpstr>
      <vt:lpstr>Ezekiel 11: Denouncing the Leaders of Judah</vt:lpstr>
      <vt:lpstr>Ezekiel 12: Words, Phrases, Concepts Repeated</vt:lpstr>
      <vt:lpstr>Two Symbolic Actions (12:1-20)</vt:lpstr>
      <vt:lpstr>Two Sayings Corrected (12:21-28)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2016-08-23T02:08:52Z</dcterms:created>
  <dcterms:modified xsi:type="dcterms:W3CDTF">2016-08-24T02:59:51Z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TC028010989991</vt:lpwstr>
  </property>
</Properties>
</file>